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1" r:id="rId4"/>
    <p:sldId id="272" r:id="rId5"/>
    <p:sldId id="261" r:id="rId6"/>
    <p:sldId id="262" r:id="rId7"/>
    <p:sldId id="263" r:id="rId8"/>
    <p:sldId id="264" r:id="rId9"/>
    <p:sldId id="283" r:id="rId10"/>
    <p:sldId id="265" r:id="rId11"/>
    <p:sldId id="266" r:id="rId12"/>
    <p:sldId id="284" r:id="rId13"/>
    <p:sldId id="267" r:id="rId14"/>
    <p:sldId id="268" r:id="rId15"/>
    <p:sldId id="269" r:id="rId16"/>
    <p:sldId id="279" r:id="rId17"/>
    <p:sldId id="273" r:id="rId18"/>
    <p:sldId id="282" r:id="rId19"/>
    <p:sldId id="275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A9ED7B-CF81-4F5B-966C-BFD4E5C24D23}">
          <p14:sldIdLst>
            <p14:sldId id="256"/>
            <p14:sldId id="258"/>
            <p14:sldId id="271"/>
            <p14:sldId id="272"/>
            <p14:sldId id="261"/>
            <p14:sldId id="262"/>
            <p14:sldId id="263"/>
            <p14:sldId id="264"/>
            <p14:sldId id="283"/>
            <p14:sldId id="265"/>
            <p14:sldId id="266"/>
            <p14:sldId id="284"/>
            <p14:sldId id="267"/>
            <p14:sldId id="268"/>
            <p14:sldId id="269"/>
            <p14:sldId id="279"/>
            <p14:sldId id="273"/>
            <p14:sldId id="282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985022"/>
            <a:ext cx="5467350" cy="2779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432" y="371476"/>
            <a:ext cx="9951309" cy="174564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Маркирование и учёт сельскохозяйственных животных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432" y="4914899"/>
            <a:ext cx="7873571" cy="17049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Консультант отдела противоэпизоотических мероприятий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инспекции по ветеринарному надзору Архангельской области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Зелянин Максим Александрович 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(8182) 65-42-27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4141"/>
            <a:ext cx="10386082" cy="4283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Ветеринарные правила маркирования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и учета животных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24" y="502507"/>
            <a:ext cx="10994310" cy="635549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1. Основанием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для маркирования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животного, является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его рождение или ввоз немаркированного животного (группы животных) на территорию Российской Федерации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Основанием для группового маркирования 2 и более животных одного вида, содержащихся в одном предмете, приспособлении или помещении с одной целью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содержания,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является формирование группы животных владельцем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животных. 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. При осуществлении маркирования животного (группы животных) владельцем животного (группы животных) самостоятельно определяются используемые средства маркирования в зависимости от вида животного в соответствии с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Ветеринарными правилами. </a:t>
            </a:r>
            <a:endParaRPr lang="ru-RU" sz="5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маркирования животных  могут использоваться следующие типы средств маркирования: 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бирка</a:t>
            </a:r>
            <a:r>
              <a:rPr lang="ru-RU" sz="5600" u="sng" dirty="0">
                <a:solidFill>
                  <a:schemeClr val="accent5">
                    <a:lumMod val="50000"/>
                  </a:schemeClr>
                </a:solidFill>
              </a:rPr>
              <a:t>, ошейник, кольцо, крыло-метка, вживляемый микрочип, электронная метка, болюс, электронный ошейник, вырез или выщип тканей, татуировка, тавро, мечение краской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маркирования группы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животных могут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использоваться следующие типы средств маркирования: </a:t>
            </a:r>
            <a:r>
              <a:rPr lang="ru-RU" sz="5600" u="sng" dirty="0">
                <a:solidFill>
                  <a:schemeClr val="accent5">
                    <a:lumMod val="50000"/>
                  </a:schemeClr>
                </a:solidFill>
              </a:rPr>
              <a:t>табло, мечение краской</a:t>
            </a:r>
            <a:r>
              <a:rPr lang="ru-RU" sz="5600" u="sng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4. Средства маркирования определяются самостоятельно в зависимости от вида животного.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Используемые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средства маркирования должны иметь следующие свойства: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а) устойчивость к внешним воздействиям, в том числе изменениям температуры в диапазоне от минус 40 °C до плюс 45 °C;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б) безопасность для здоровья животных;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в) визуальная и (или) электронная считываемость в течение всего срока содержания животного (группы животных);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г) невозможность повторного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использования, за исключением микрочипа и табло в случае, если такое использование не приведет к искажению нанесенной на него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информации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6. Уникальный номер средства маркирования (далее - УНСМ) должен быть нанесен владельцем животного (группы животных) или иным лицом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средство маркирования или записан на постоянное запоминающее устройство средства маркирования, за исключением индивидуального маркирования посредством вырезов тканей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УНСМ формируется автоматически Федеральной государственной информационной системой в области ветеринарии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при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поступлении в Россельхознадзор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заявки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производителя средства маркирования или лиц, осуществляющих маркирование животных, составленной по форме и содержанию в произвольном виде.</a:t>
            </a:r>
            <a:endParaRPr lang="ru-RU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7. Повторное маркирование животного осуществляется владельцем животного (группы животных) в случае утери или повреждения средства маркирования, или окончания срока использования средства маркирования.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13039"/>
            <a:ext cx="10882184" cy="5728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8. Крупный рогатый скот, в том числе зебу, буйволы, яки (далее –КРС) подлежит индивидуальному маркированию не позднее 14 календарных дней после рождения. В случае ввоза немаркированного КРС на территорию Российской Федерации КРС подлежат индивидуальному маркированию не позднее 5 рабочих дней с даты ввоза. </a:t>
            </a:r>
            <a:endParaRPr lang="ru-RU" sz="1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u="sng" dirty="0">
                <a:solidFill>
                  <a:schemeClr val="accent5">
                    <a:lumMod val="50000"/>
                  </a:schemeClr>
                </a:solidFill>
              </a:rPr>
              <a:t>Для маркирования КРС в качестве средства маркирования используются бирки, ошейники, электронные метки, электронные ошейники, вживляемые микрочипы, внутрижелудочные вживляемые микрочипы, вводимые через ротовую полость животного (далее - болюсы).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Высота символов, наносимых на средства маркирования КРС, за исключением электронных меток, вживляемых микрочипов, болюсов, должна быть не менее 15 мм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КРС ошейниками и электронными ошейниками указанные средства маркирования надеваются на шею КРС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КРС бирками бирка прикрепляется посередине внутренней стороны уха КРС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КРС электронными метками электронная метка размещается посередине внутренней части уха КРС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КРС вживляемыми микрочипами вживляемый микрочип устанавливается в основание уха или в корень хвоста КРС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КРС болюсами болюс устанавливается в </a:t>
            </a:r>
            <a:r>
              <a:rPr lang="ru-RU" sz="1300" dirty="0" err="1">
                <a:solidFill>
                  <a:schemeClr val="accent5">
                    <a:lumMod val="50000"/>
                  </a:schemeClr>
                </a:solidFill>
              </a:rPr>
              <a:t>преджелудок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КРС.</a:t>
            </a:r>
            <a:endParaRPr lang="ru-RU" sz="1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. Лошади, ослы, мулы и лошаки (далее – лошади) подлежат индивидуальному маркированию не позднее 30 календарных дней после рождения. В случае ввоза немаркированных лошадей на территорию Российской Федерации лошади подлежат индивидуальному маркированию не позднее 5 рабочих дней с даты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ввоза.</a:t>
            </a:r>
          </a:p>
          <a:p>
            <a:pPr marL="0" indent="0">
              <a:buNone/>
            </a:pPr>
            <a:r>
              <a:rPr lang="ru-RU" sz="1300" u="sng" dirty="0" smtClean="0">
                <a:solidFill>
                  <a:schemeClr val="accent5">
                    <a:lumMod val="50000"/>
                  </a:schemeClr>
                </a:solidFill>
              </a:rPr>
              <a:t>Для маркирования </a:t>
            </a:r>
            <a:r>
              <a:rPr lang="ru-RU" sz="1300" u="sng" dirty="0">
                <a:solidFill>
                  <a:schemeClr val="accent5">
                    <a:lumMod val="50000"/>
                  </a:schemeClr>
                </a:solidFill>
              </a:rPr>
              <a:t>лошадей в качестве средства маркирования используются бирки, вживляемые микрочипы.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Высота символов, наносимых на бирки лошадей, должна быть не менее 15 мм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лошадей бирками бирка прикрепляется посередине внутренней стороны правого уха лошади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Вживляемый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микрочип устанавливается в выйную связку посередине между холкой и затылком или у основания уха лошади.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. Верблюды подлежат индивидуальному маркированию не позднее 7 календарных дней после рождения. В случае ввоза немаркированного верблюда (группы верблюдов) на территорию Российской Федерации подлежат индивидуальному маркированию не позднее 5 рабочих дней с даты ввоза. </a:t>
            </a:r>
            <a:endParaRPr lang="ru-RU" sz="1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u="sng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300" u="sng" dirty="0">
                <a:solidFill>
                  <a:schemeClr val="accent5">
                    <a:lumMod val="50000"/>
                  </a:schemeClr>
                </a:solidFill>
              </a:rPr>
              <a:t>маркирования верблюдов в качестве средства маркирования используются бирки, вживляемые микрочипы, электронные метки, болюсы.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Высота символов, наносимых на бирки верблюдов, должна быть не менее 15 мм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верблюдов бирками должны использоваться две одинаковые бирки, размещаемые посередине внутренней стороны правого и левого уха верблюда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верблюдов электронными метками электронная метка размещается посередине внутренней части левого уха верблюда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верблюдов вживляемыми микрочипами вживляемый микрочип устанавливается в основание уха верблюда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маркировании верблюдов болюсами болюс устанавливается в </a:t>
            </a:r>
            <a:r>
              <a:rPr lang="ru-RU" sz="1300" dirty="0" err="1">
                <a:solidFill>
                  <a:schemeClr val="accent5">
                    <a:lumMod val="50000"/>
                  </a:schemeClr>
                </a:solidFill>
              </a:rPr>
              <a:t>преджелудок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верблюда.</a:t>
            </a:r>
            <a:endParaRPr lang="ru-RU" sz="13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11. Пчелы подлежат групповому маркированию посредством маркирования улья не позднее 14 календарных дней после заселения улья. В случае ввоза немаркированных пчел на территорию Российской Федерации пчелы подлежат маркированию не позднее 5 рабочих дней с даты ввоза. </a:t>
            </a: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3" y="189470"/>
            <a:ext cx="11013989" cy="6293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12. Свиньи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Свиньи подлежат маркированию не позднее 30 календарных дней после рождения. В случае ввоза немаркированной свиньи (группы свиней) на территорию Российской Федерации свиньи подлежат маркированию не позднее 5 рабочих дней с даты ввоза. Групповое маркирование свиней осуществляется не позднее 14 календарных дней после формирования группы владельцем животных. 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u="sng" dirty="0">
                <a:solidFill>
                  <a:schemeClr val="accent4">
                    <a:lumMod val="50000"/>
                  </a:schemeClr>
                </a:solidFill>
              </a:rPr>
              <a:t>Для группового маркирования свиней в качестве средства маркирования используется табло, закрепляемое на внешней стенке сооружения, предмета, приспособления или помещения, в котором содержится группа животных (далее - внешняя стенка).</a:t>
            </a:r>
            <a:br>
              <a:rPr lang="ru-RU" sz="1200" u="sng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u="sng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1200" u="sng" dirty="0">
                <a:solidFill>
                  <a:schemeClr val="accent4">
                    <a:lumMod val="50000"/>
                  </a:schemeClr>
                </a:solidFill>
              </a:rPr>
              <a:t>индивидуального маркирования свиней в качестве средства маркирования используются бирки, вживляемые микрочипы, электронные метки.</a:t>
            </a:r>
          </a:p>
          <a:p>
            <a:pPr marL="0" indent="0">
              <a:buNone/>
            </a:pPr>
            <a:r>
              <a:rPr lang="ru-RU" sz="1200" u="sng" dirty="0">
                <a:solidFill>
                  <a:schemeClr val="accent4">
                    <a:lumMod val="50000"/>
                  </a:schemeClr>
                </a:solidFill>
              </a:rPr>
              <a:t>Высота символов, наносимых на бирки свиней, должна быть не менее 5 мм</a:t>
            </a:r>
            <a:r>
              <a:rPr lang="ru-RU" sz="1200" u="sng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200" u="sng" dirty="0">
                <a:solidFill>
                  <a:schemeClr val="accent4">
                    <a:lumMod val="50000"/>
                  </a:schemeClr>
                </a:solidFill>
              </a:rPr>
              <a:t>маркировании свиней бирками бирка размещается посередине внутренней части уха свиньи.</a:t>
            </a:r>
            <a:endParaRPr lang="ru-RU" sz="1300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13. Овцы и козы (далее – МРС)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МРС подлежат маркированию не позднее 10 календарных дней после рождения. В случае ввоза немаркированного МРС (группы МРС) на территорию Российской Федерации МРС подлежат маркированию не позднее 5 рабочих дней с даты ввоза. Групповое маркирование МРС осуществляется не позднее 14 календарных дней после формирования группы владельцем животных. 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u="sng" dirty="0">
                <a:solidFill>
                  <a:schemeClr val="accent4">
                    <a:lumMod val="50000"/>
                  </a:schemeClr>
                </a:solidFill>
              </a:rPr>
              <a:t>Для группового маркирования МРС в качестве средства маркирования используется табло, закрепляемое на внешней стенке.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Для индивидуального маркирования МРС в качестве средства маркирования используются бирки, ошейники, вживляемые микрочипы, электронные метки, электронные ошейники, болюсы.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Высота символов, наносимых на бирки МРС, должна быть не менее 5 мм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маркировании МРС ошейниками и электронными ошейниками указанные средства маркирования надеваются на шею МРС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маркировании МРС бирками бирка размещается посередине внутренней части уха МРС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маркировании МРС электронными метками электронная метка размещается посередине внутренней части уха МРС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маркировании МРС болюсами болюс устанавливается в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преджелудок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МРС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. При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маркировании МРС вживляемыми микрочипами вживляемый микрочип устанавливается в основание уха или в корень хвоста МРС.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14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. Домашняя птица (в том числе куры, утки, гуси, индейки, цесарки, перепела, страусы) (далее – птица) подлежит групповому маркированию, а по желанию владельца животного – индивидуальному маркированию. 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Птица подлежит маркированию не позднее 7 календарных дней после ее выведения. В случае ввоза немаркированной птицы (группы птиц) на территорию Российской Федерации птица подлежат маркированию не позднее 5 рабочих дней с даты ввоза. Групповое маркирование птицы осуществляется не позднее 7 календарных дней после формирования группы владельцем животных.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73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9471"/>
            <a:ext cx="10344893" cy="585189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15.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Олени подлежат групповому маркированию, а если являются племенными или содержатся в личных подсобных хозяйствах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Олени подлежат маркированию не позднее 30 календарных дней после рождения, а в случае содержания в условиях отгонного животноводства – не позднее 120 календарных дней после рождения. В случае ввоза немаркированного оленя (группы оленей) на территорию Российской Федерации олени подлежат маркированию не позднее 5 рабочих дней с даты ввоза. Групповое маркирование оленей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16.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Пушные звери (в том числе лисицы, соболя, норки, хорьки, песцы, енотовидные собаки, нутрии)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Пушные звери подлежат маркированию не позднее 33 календарных дней после рождения. В случае ввоза немаркированных пушных зверей (группы пушных зверей) на территорию Российской Федерации пушные звери подлежат маркированию не позднее 5 рабочих дней с даты ввоза. Групповое маркирование пушных зверей осуществляется не позднее 14 календарных дней после формирования группы владельцем животных.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17.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Кролики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Кролики подлежат маркированию не позднее 30 календарных дней после рождения. Групповое маркирование кроликов осуществляется не позднее 14 календарных дней после формирования группы. В случае ввоза немаркированного кролика (группы кроликов) на территорию Российской Федерации кролики подлежат маркированию не позднее 5 рабочих дней с даты ввоза.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18.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Рыбы и иные объекты аквакультуры животного происхождения (далее – гидробионты) подлежат групповому маркированию, а если являются племенными или в других случаях по желанию владельца животного – индивидуальному маркированию.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Гидробионты подлежат маркированию не позднее 60 календарных дней после их выведения. Гидробионты подлежат групповому маркированию не позднее 10 календарных дней после формирования группы владельцем животных. В случае ввоза немаркированных гидробионтов на территорию Российской Федерации гидробионты подлежат маркированию не позднее 5 рабочих дней с даты ввоза. Для группового маркирования гидробионтов в качестве основного средства маркирования используются табло, закрепляемое на внешнюю стенку. </a:t>
            </a: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3081"/>
            <a:ext cx="10814450" cy="5807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Учет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животных (группы животных) осуществляется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 или специалистами в области ветеринарии, не являющимися уполномоченными лицами органов и организаций, входящих в систему Государственной ветеринарной службы Российской Федерации, по выбору владельца животного (группы животных) в случае, если животное (группа животных) маркировано в соответствии с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Ветеринарными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правилами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Учет животных (группы животных) осуществляется специалистами в области ветеринарии, являющимися должностными лицами Россельхознадзора и его территориальных органов, в случаях ввоза на территорию Российской Федерации маркированных животных (групп животных) из третьих стран, не маркированных в соответствии с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Ветеринарными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правилами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500" b="1" u="sng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500" b="1" u="sng" dirty="0">
                <a:solidFill>
                  <a:schemeClr val="accent5">
                    <a:lumMod val="50000"/>
                  </a:schemeClr>
                </a:solidFill>
              </a:rPr>
              <a:t>учета животных (группы животных) владельцы животных в течение 5 рабочих дней со дня маркирования животных (группы животных), а в случае ввоза маркированных животных (группы животных) на территорию Российской Федерации – в день ввоза, представляют лицам, осуществляющим учет животных, следующие сведения :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а) биологический вид животных;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б) порода (если известна), кросс (если известен и имеется);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в) дата рождения (диапазон дат рождения (возрастная группа) животных, за исключением пчел, а также гидробионтов, при групповом маркировании животных);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г) данные о маркировании (дата маркирования, наименование средства маркирования, номер средства маркирования, описание средства маркирования, место закрепления, или введения, или нанесения 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средства маркирования, сведения о лице (организации), осуществившем маркирование);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д) цель содержания (в том числе для разведения, для получения продукции);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е) тип содержания (в том числе </a:t>
            </a:r>
            <a:r>
              <a:rPr lang="ru-RU" sz="1500" dirty="0" err="1">
                <a:solidFill>
                  <a:schemeClr val="accent5">
                    <a:lumMod val="50000"/>
                  </a:schemeClr>
                </a:solidFill>
              </a:rPr>
              <a:t>безвыгульное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, выгульное, пастбищное);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ж) место содержания;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7179"/>
            <a:ext cx="10608504" cy="565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з) данные о владельце животного (фамилия, имя, отчество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при наличии) и страховой номер индивидуального лицевого счета физического лица, фамилия, имя, отчество (при наличии), индивидуальный номер налогоплательщика и адрес места жительства индивидуального предпринимателя, полное наименование, индивидуальный номер налогоплательщика и адрес в пределах места нахождения юридического лица);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и) уникальный номер родителей (родительской группы (родительских группах) животного, – если родители (родительская группа (родительские группы) животного были учтены в информационной системе в области ветеринарии и известны;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к) данные о проведении лечебных и профилактических мероприятий (если известны), в том числе о дезинфекции, дегельминтизации, дезакаризации, профилактической вакцинации, о применении лекарственных препаратов;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л) уникальный номер группы животных, в которой было учтено животное, - если животное ранее было учтено в составе группы животных;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м) масть (окрас) (при индивидуальном маркировании животного);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н) пол (при индивидуальном маркировании животного);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о) количество голов животных (за исключением пчел, а также гидробионтов), диапазон количества голов птицы (при групповом маркировании животных);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п) данные о ввозе в Российскую Федерацию (дата и номер ветеринарного сопроводительного документа, сопровождавшего животное при ввозе в Российскую Федерацию) (для ввезенных животных).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Для учета животных (группы животных) владельцем животных может предоставляться иная информация в соответствии в соответствии с правилами учета животных.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53082"/>
            <a:ext cx="9521109" cy="13921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Уникальный номер средства маркирования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(УНСМ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RU142aaa4a0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03" y="1696996"/>
            <a:ext cx="10643286" cy="49262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Уникальный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номер средства маркирования (далее – УНСМ) должен быть нанесен на средство маркирования или записан на постоянное запоминающее устройство средства маркирования, за исключением индивидуального маркирования посредством мечения краской или вырезов тканей.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Допускается нанесение на средство маркирования дополнительной информации, определяемой владельцем животного самостоятельно.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УНСМ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формируется автоматически Федеральной государственной информационной системой в области ветеринарии (далее – ФГИС)  при поступлении в Россельхознадзор заявки производителей средств маркирования или лиц, осуществляющих маркирование животных, составленных по форме и содержанию в произвольном виде.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Дополнительным средствам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маркирования (тавро, татуировка для некоторых видов животных)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УНСМ не присваивается.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Заявка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представляется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Россельхознадзор на бумажном носителе нарочно либо заказным почтовым отправлением с уведомлением о вручении посредством почтовой связи или в электронном виде на адрес электронной почты Россельхознадзора, указанный на официальном сайте Россельхознадзора в информационно-телекоммуникационной сети «Интернет», или в форме электронного документа с использованием федеральной государственной информационной системы «Единый портал государственных и муниципальных услуг (функций)» (далее – ЕПГУ).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Россельхознадзор информирует о сформированных ФГИС УНСМ в течение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рабочих дней со дня получения заявки,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путем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его направления в письменной форме на адрес в пределах места нахождения юридического лица или адрес регистрации по месту жительства физического лица либо в электронном виде на адрес электронной почты заявителя либо с использованием ЕПГУ (в зависимости от выбранного заявителем способа подачи документов из предусмотренных абзацем третьим настоящего пункта).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611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Хорриот – компонент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73211"/>
            <a:ext cx="10369607" cy="516815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решения перечисленных задач необходима единая специализированная федеральная информационная система.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Такой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системой является «Федеральная государственная информационная система в области ветеринарии» (ФГИС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»).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соответствии с Законом «О ветеринарии» в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содержится информация об идентификации и учете животных.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соответствии с Порядком представления информации в ФГИС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и получения информации из нее (утвержден приказом Минсельхоза России от 30 июня 2017 г. №318), с использованием компонента Хорриот осуществляется передача информации: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•об идентификации и учете животных,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 проведенных профилактических, диагностических (за исключением лабораторных исследований), лечебных и иных мероприятиях,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•об установлении или отмене ограничительных мероприятий (карантина).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Компонент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Хорриот должен быть тесно интегрирован с другими компонентами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ВетИС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получать и передавать информацию в автоматическом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1937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422"/>
            <a:ext cx="8596668" cy="111210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42F1A">
                    <a:lumMod val="50000"/>
                  </a:srgbClr>
                </a:solidFill>
              </a:rPr>
              <a:t>Взаимодействие Хорриот с другими компонентами </a:t>
            </a:r>
            <a:r>
              <a:rPr lang="ru-RU" sz="2800" dirty="0" err="1">
                <a:solidFill>
                  <a:srgbClr val="C42F1A">
                    <a:lumMod val="50000"/>
                  </a:srgbClr>
                </a:solidFill>
              </a:rPr>
              <a:t>ВетИС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5147"/>
            <a:ext cx="9397542" cy="4616216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Хорриот уже интегрирован в систему ФГИС «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ВетИС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». Реализован обмен информацией с компонентами Цербер и Паспорт.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Проектируется и будет реализована интеграция с компонентами Меркурий, Веста, Аргус, Гален и eCert. Реализация интеграции с Меркурием запланирована на конец 2023 – начало 2024 гг.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При обмене информации с компонентом Меркурий, Хорриот будет выступать как источник мастер-данных для автоматического оформления 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эВСД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 (производственных и транспортных). То есть журнал животных будет сформирован в компоненте Хорриот, а Меркурий будет получать информацию об описи животных, месте отправления, месте назначения, ветеринарных мероприятиях и исследованиях, необходимых для оформления </a:t>
            </a:r>
            <a:r>
              <a:rPr lang="ru-RU" dirty="0" err="1">
                <a:solidFill>
                  <a:srgbClr val="C42F1A">
                    <a:lumMod val="50000"/>
                  </a:srgbClr>
                </a:solidFill>
              </a:rPr>
              <a:t>эВСД</a:t>
            </a: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dirty="0">
                <a:solidFill>
                  <a:srgbClr val="C42F1A">
                    <a:lumMod val="50000"/>
                  </a:srgbClr>
                </a:solidFill>
              </a:rPr>
              <a:t>• Компонент Веста уже позволяет проводить диагностические исследования. Для интеграции с компонентом Веста в компоненте Хорриот реализована возможность оформления электронного акта отбора проб, который будет передаваться в Весту. По аналогии, как это сделано при лабораторных исследованиях пищевой продукции.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97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57664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Структура стада Архангельской области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15356"/>
              </p:ext>
            </p:extLst>
          </p:nvPr>
        </p:nvGraphicFramePr>
        <p:xfrm>
          <a:off x="677334" y="955591"/>
          <a:ext cx="9463443" cy="577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233"/>
                <a:gridCol w="3354729"/>
                <a:gridCol w="3154481"/>
              </a:tblGrid>
              <a:tr h="669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Учтено в ФГИС </a:t>
                      </a:r>
                      <a:r>
                        <a:rPr lang="ru-RU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ВетИС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(компонент Хорриот)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925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Крупный рогатый скот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39398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10512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Лошади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305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Верблюды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ин. уч. 21;</a:t>
                      </a:r>
                    </a:p>
                    <a:p>
                      <a:pPr algn="ctr"/>
                      <a:r>
                        <a:rPr lang="ru-RU" dirty="0" smtClean="0"/>
                        <a:t>гр. - 40</a:t>
                      </a:r>
                      <a:endParaRPr lang="ru-RU" dirty="0"/>
                    </a:p>
                  </a:txBody>
                  <a:tcPr/>
                </a:tc>
              </a:tr>
              <a:tr h="669574"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Мелкий рогатый скот (овцы и козы)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ин.учёт</a:t>
                      </a:r>
                      <a:r>
                        <a:rPr lang="ru-RU" dirty="0" smtClean="0"/>
                        <a:t> Овцы – 152 (гр. 74);</a:t>
                      </a:r>
                    </a:p>
                    <a:p>
                      <a:pPr algn="ctr"/>
                      <a:r>
                        <a:rPr lang="ru-RU" dirty="0" err="1" smtClean="0"/>
                        <a:t>ин.у</a:t>
                      </a:r>
                      <a:r>
                        <a:rPr lang="ru-RU" baseline="0" dirty="0" err="1" smtClean="0"/>
                        <a:t>чёт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Козы – 46 (гр. 82)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Кролики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(гр.</a:t>
                      </a:r>
                      <a:r>
                        <a:rPr lang="ru-RU" baseline="0" dirty="0" smtClean="0"/>
                        <a:t> 4)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Олени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Пчёлы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5423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265400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(гр.)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746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Нормативное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8670"/>
            <a:ext cx="10608504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Обязательные маркировка и учет животных предусмотрены Федеральным законом от 28 июня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2022 г. № 221-ФЗ «О внесении изменений в Закон Российской Федерации «О ветеринарии»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(далее - Закон № 221-ФЗ).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• Закон № 221-ФЗ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вступил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силу с 1 сентября 2023 г.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• Положения, касающиеся маркирования и учета животных, вступают в силу с 1 марта 2024 г.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Для реализации Закона № 221-ФЗ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</a:rPr>
              <a:t>приняты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• постановление Правительства РФ, устанавливающее порядок учета животных,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перечень животных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подлежащих индивидуальному или групповому учету, случаи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осуществления индивидуального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или группового маркирования и учета животных, а также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сроки осуществления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учета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животных;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Ветеринарные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правила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маркирования и учёта сельскохозяйственных животных, утв. Приказом Минсельхоза России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 03.11.2023 года № 832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вниманием!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При возникновении вопросов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Консультант отдела противоэпизоотических мероприятий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инспекции по ветеринарному надзору Архангельской области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Зелянин Максим Александрович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(8182) 65-42-27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3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10746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Цели маркирования и учета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1491049"/>
            <a:ext cx="10221354" cy="4476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Целью обеспечения прослеживаемости животных и продукции животного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происхождения является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повышение биологической безопасности животноводства 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перерабатывающей промышленности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, и, в конечном результате – обеспечение безопасности потребителей.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Для достижения указанной цели необходимо обеспечить: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• Мониторинг состояния здоровья животных и выявление источников и путей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распространения возбудителей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заразных болезней животных.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• Предупреждение вспышек инфекционных заболеваний общих для человека и животных.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• Мониторинг качества продуктов питания животного происхождения.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6065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562"/>
            <a:ext cx="8596668" cy="856735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Задачи маркирования и учета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3297"/>
            <a:ext cx="9998904" cy="4992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Маркирование и учёт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поголовья животных, а также учет всех значимых событий: от рождения до убоя, включая перемещение, смену владельца, мероприятия по профилактике болезней и др.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Определение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 режиме реального времени происхождения, местоположения и дальнейший маршрут движения животного или партии продукции животного происхождения.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Возможность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отслеживать жизненный цикл животного (от убоя до рождения и наоборот) и предоставлять информацию о различных мероприятиях, произошедших с животным в каждой точке (карантинирование, вакцинация, иммунизация и т.д.), для локализации возможных угроз и очагов заражения.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• Возможность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оперативного предоставления необходимой информации участникам процесса производства, переработки, транспортировки и реализации животных и животноводческой продукции, включая органы ветеринарного контроля и надзора с целью укрепления доверия к качеству продукции всех категорий потребителей, в том числе за рубежом.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8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71616" cy="1190625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Перечень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животных, подлежащих индивидуальному и групповому маркированию и учету,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утвержден Постановлением правительства РФ от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5 апреля 2023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года №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550.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каждому виду животных из перечня в документе прописан способ маркирования –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это индивидуальный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или групповой.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1800225"/>
            <a:ext cx="10666941" cy="424113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ПЕРЕЧЕНЬ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ВИДОВ ЖИВОТНЫХ, ПОДЛЕЖАЩИХ ИНДИВИДУАЛЬНОМУ ИЛИ ГРУППОВОМУ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МАРКИРОВАНИЮ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И УЧЕТУ, СЛУЧАЕВ ОСУЩЕСТВЛЕНИЯ ИНДИВИДУАЛЬНОГО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ИЛИ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ГРУППОВОГО МАРКИРОВАНИЯ И УЧЕТА ЖИВОТНЫХ,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ТАКЖЕ СРОКОВ ОСУЩЕСТВЛЕНИЯ УЧЕТА ЖИВОТНЫХ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02503"/>
              </p:ext>
            </p:extLst>
          </p:nvPr>
        </p:nvGraphicFramePr>
        <p:xfrm>
          <a:off x="800100" y="3057524"/>
          <a:ext cx="10658731" cy="3333749"/>
        </p:xfrm>
        <a:graphic>
          <a:graphicData uri="http://schemas.openxmlformats.org/drawingml/2006/table">
            <a:tbl>
              <a:tblPr/>
              <a:tblGrid>
                <a:gridCol w="1226408"/>
                <a:gridCol w="3048000"/>
                <a:gridCol w="2784389"/>
                <a:gridCol w="3599934"/>
              </a:tblGrid>
              <a:tr h="117661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Виды животных, подлежащих индивидуальному или групповому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Случаи осуществления индивидуального или группового маркирования и учета животных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Сроки осуществления учета животных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Крупный рогатый скот, в том числе зебу, буйволы, яки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27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Лошади, ослы, мулы и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лошаки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г., а содержащиеся в личных подсобных хозяйствах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</a:p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позднее 1 марта 2025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32898"/>
              </p:ext>
            </p:extLst>
          </p:nvPr>
        </p:nvGraphicFramePr>
        <p:xfrm>
          <a:off x="362464" y="436606"/>
          <a:ext cx="11030466" cy="5799438"/>
        </p:xfrm>
        <a:graphic>
          <a:graphicData uri="http://schemas.openxmlformats.org/drawingml/2006/table">
            <a:tbl>
              <a:tblPr/>
              <a:tblGrid>
                <a:gridCol w="2057923"/>
                <a:gridCol w="1637192"/>
                <a:gridCol w="3118897"/>
                <a:gridCol w="4216454"/>
              </a:tblGrid>
              <a:tr h="1623838">
                <a:tc>
                  <a:txBody>
                    <a:bodyPr/>
                    <a:lstStyle/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Верблюды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позднее 1 сентября 2025 г., а содержащиеся в личных подсобных хозяйствах - не позднее 1 сентября 2026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5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Пчелы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9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Свиньи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838"/>
              </p:ext>
            </p:extLst>
          </p:nvPr>
        </p:nvGraphicFramePr>
        <p:xfrm>
          <a:off x="677334" y="230659"/>
          <a:ext cx="10699121" cy="6871105"/>
        </p:xfrm>
        <a:graphic>
          <a:graphicData uri="http://schemas.openxmlformats.org/drawingml/2006/table">
            <a:tbl>
              <a:tblPr/>
              <a:tblGrid>
                <a:gridCol w="797239"/>
                <a:gridCol w="2191265"/>
                <a:gridCol w="4168346"/>
                <a:gridCol w="3542271"/>
              </a:tblGrid>
              <a:tr h="15569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Овцы и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козы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2026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4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Домашняя птица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куры, утки, гуси, индейки, цесарки, перепела, страусы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2024 г., а содержащиеся в личных подсобных хозяйствах в количестве более 10 голов - не позднее 1 сентября 2026 г., в количестве до 10 голов - не позднее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сентября 2029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Олени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если содержатся в личных подсобных хозяйствах,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г., а содержащиеся в личных подсобных хозяйствах - не позднее 1 сентября 2026 г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4575"/>
              </p:ext>
            </p:extLst>
          </p:nvPr>
        </p:nvGraphicFramePr>
        <p:xfrm>
          <a:off x="634315" y="370703"/>
          <a:ext cx="10906896" cy="6230886"/>
        </p:xfrm>
        <a:graphic>
          <a:graphicData uri="http://schemas.openxmlformats.org/drawingml/2006/table">
            <a:tbl>
              <a:tblPr/>
              <a:tblGrid>
                <a:gridCol w="696732"/>
                <a:gridCol w="2194748"/>
                <a:gridCol w="4341340"/>
                <a:gridCol w="3674076"/>
              </a:tblGrid>
              <a:tr h="1596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Пушные звери (в том числе лисицы, соболя, норки, хорьки,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песцы, енотовидные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собаки, нутрии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6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Кролики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 животного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сентября 2025 г., а содержащиеся в личных подсобных хозяйствах в количестве более 10 голов - не позднее 1 сентября 2026 г., в количестве до 10 голов - не позднее 1 сентября 2029 г. 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Рыбы и иные объекты аквакультуры животного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происхождения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групповому маркированию и учету; подлежат индивидуальному маркированию и учету в случае, если указанные животные являются племенными, или в других случаях по желанию владельца; не подлежат маркированию и учету в случае, если указанные животные содержатся в личных подсобных хозяйствах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марта 2026 г.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Служебные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животные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подлежат индивидуальному маркированию и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1 марта 2026 г.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8075" y="181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82" y="898029"/>
            <a:ext cx="3903159" cy="55356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3" y="609599"/>
            <a:ext cx="3897868" cy="56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78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1172</TotalTime>
  <Words>3476</Words>
  <Application>Microsoft Office PowerPoint</Application>
  <PresentationFormat>Широкоэкранный</PresentationFormat>
  <Paragraphs>224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Грань</vt:lpstr>
      <vt:lpstr>Маркирование и учёт сельскохозяйственных животных</vt:lpstr>
      <vt:lpstr>Нормативное регулирование</vt:lpstr>
      <vt:lpstr>Цели маркирования и учета</vt:lpstr>
      <vt:lpstr>Задачи маркирования и учета животных</vt:lpstr>
      <vt:lpstr>Перечень животных, подлежащих индивидуальному и групповому маркированию и учету, утвержден Постановлением правительства РФ от 5 апреля 2023 года № 550.  По каждому виду животных из перечня в документе прописан способ маркирования – это индивидуальный или групповой.</vt:lpstr>
      <vt:lpstr>Презентация PowerPoint</vt:lpstr>
      <vt:lpstr>    </vt:lpstr>
      <vt:lpstr>Презентация PowerPoint</vt:lpstr>
      <vt:lpstr>Презентация PowerPoint</vt:lpstr>
      <vt:lpstr>Ветеринарные правила маркирования и учета животных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Уникальный номер средства маркирования (УНСМ) RU142aaa4a0</vt:lpstr>
      <vt:lpstr>Хорриот – компонент ФГИС «ВетИС»</vt:lpstr>
      <vt:lpstr>Взаимодействие Хорриот с другими компонентами ВетИС</vt:lpstr>
      <vt:lpstr>Структура стада Архангельской области</vt:lpstr>
      <vt:lpstr>Спасибо за вниманием!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Маркирование и учёт животных</dc:title>
  <dc:creator>Зелянин Максим Александрович</dc:creator>
  <cp:lastModifiedBy>Зелянин Максим Александрович</cp:lastModifiedBy>
  <cp:revision>58</cp:revision>
  <dcterms:created xsi:type="dcterms:W3CDTF">2023-08-15T07:31:28Z</dcterms:created>
  <dcterms:modified xsi:type="dcterms:W3CDTF">2024-01-24T07:24:25Z</dcterms:modified>
</cp:coreProperties>
</file>